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20"/>
  </p:notesMasterIdLst>
  <p:sldIdLst>
    <p:sldId id="256" r:id="rId2"/>
    <p:sldId id="258" r:id="rId3"/>
    <p:sldId id="259" r:id="rId4"/>
    <p:sldId id="267" r:id="rId5"/>
    <p:sldId id="266" r:id="rId6"/>
    <p:sldId id="260" r:id="rId7"/>
    <p:sldId id="268" r:id="rId8"/>
    <p:sldId id="269" r:id="rId9"/>
    <p:sldId id="262" r:id="rId10"/>
    <p:sldId id="272" r:id="rId11"/>
    <p:sldId id="270" r:id="rId12"/>
    <p:sldId id="271" r:id="rId13"/>
    <p:sldId id="273" r:id="rId14"/>
    <p:sldId id="279" r:id="rId15"/>
    <p:sldId id="275" r:id="rId16"/>
    <p:sldId id="274" r:id="rId17"/>
    <p:sldId id="278" r:id="rId18"/>
    <p:sldId id="26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23"/>
    <p:restoredTop sz="86767"/>
  </p:normalViewPr>
  <p:slideViewPr>
    <p:cSldViewPr snapToGrid="0" snapToObjects="1">
      <p:cViewPr varScale="1">
        <p:scale>
          <a:sx n="121" d="100"/>
          <a:sy n="121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tiff>
</file>

<file path=ppt/media/image11.tiff>
</file>

<file path=ppt/media/image12.tiff>
</file>

<file path=ppt/media/image13.png>
</file>

<file path=ppt/media/image14.jpeg>
</file>

<file path=ppt/media/image15.png>
</file>

<file path=ppt/media/image16.tiff>
</file>

<file path=ppt/media/image17.tiff>
</file>

<file path=ppt/media/image18.tiff>
</file>

<file path=ppt/media/image2.jpeg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88528-8D56-A84F-874E-88AB7CE957E9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767CB7-6A6C-EF42-9375-1F90DF615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777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uBW6GNJXGk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this link for the video presentation: </a:t>
            </a:r>
            <a:r>
              <a:rPr lang="en-CA" dirty="0">
                <a:hlinkClick r:id="rId3"/>
              </a:rPr>
              <a:t>https://www.youtube.com/watch?v=uuBW6GNJXGk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67CB7-6A6C-EF42-9375-1F90DF6155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93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4/16/20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361484"/>
      </p:ext>
    </p:extLst>
  </p:cSld>
  <p:clrMapOvr>
    <a:masterClrMapping/>
  </p:clrMapOvr>
  <p:transition spd="slow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08461"/>
      </p:ext>
    </p:extLst>
  </p:cSld>
  <p:clrMapOvr>
    <a:masterClrMapping/>
  </p:clrMapOvr>
  <p:transition spd="slow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966242"/>
      </p:ext>
    </p:extLst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51091"/>
      </p:ext>
    </p:extLst>
  </p:cSld>
  <p:clrMapOvr>
    <a:masterClrMapping/>
  </p:clrMapOvr>
  <p:transition spd="slow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732451"/>
      </p:ext>
    </p:extLst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476738"/>
      </p:ext>
    </p:extLst>
  </p:cSld>
  <p:clrMapOvr>
    <a:masterClrMapping/>
  </p:clrMapOvr>
  <p:transition spd="slow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42526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38599"/>
      </p:ext>
    </p:extLst>
  </p:cSld>
  <p:clrMapOvr>
    <a:masterClrMapping/>
  </p:clrMapOvr>
  <p:transition spd="slow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883770"/>
      </p:ext>
    </p:extLst>
  </p:cSld>
  <p:clrMapOvr>
    <a:masterClrMapping/>
  </p:clrMapOvr>
  <p:transition spd="slow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4/16/20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973023"/>
      </p:ext>
    </p:extLst>
  </p:cSld>
  <p:clrMapOvr>
    <a:masterClrMapping/>
  </p:clrMapOvr>
  <p:transition spd="slow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1643316"/>
      </p:ext>
    </p:extLst>
  </p:cSld>
  <p:clrMapOvr>
    <a:masterClrMapping/>
  </p:clrMapOvr>
  <p:transition spd="slow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703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63" r:id="rId4"/>
    <p:sldLayoutId id="2147483664" r:id="rId5"/>
    <p:sldLayoutId id="2147483670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ransition spd="slow">
    <p:fade thruBlk="1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1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3.wdp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F0C9A6-3A9F-4185-8CCD-A4FFADD769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64" b="1360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3FAA5-5B9E-2544-AD40-4B06BF0C3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chemeClr val="tx1"/>
                </a:solidFill>
              </a:rPr>
              <a:t>Paradise: Designing Perfect Worlds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49F705-0711-884A-A552-4EBD18C45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Ben Cook</a:t>
            </a:r>
          </a:p>
        </p:txBody>
      </p:sp>
    </p:spTree>
    <p:extLst>
      <p:ext uri="{BB962C8B-B14F-4D97-AF65-F5344CB8AC3E}">
        <p14:creationId xmlns:p14="http://schemas.microsoft.com/office/powerpoint/2010/main" val="1986711248"/>
      </p:ext>
    </p:extLst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29B50B-6174-8C40-B524-FA2732535155}"/>
              </a:ext>
            </a:extLst>
          </p:cNvPr>
          <p:cNvSpPr/>
          <p:nvPr/>
        </p:nvSpPr>
        <p:spPr>
          <a:xfrm>
            <a:off x="4792717" y="374287"/>
            <a:ext cx="2007476" cy="954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Master Sim</a:t>
            </a:r>
          </a:p>
          <a:p>
            <a:pPr algn="ctr"/>
            <a:r>
              <a:rPr lang="en-US" sz="1100" dirty="0"/>
              <a:t>-Handles the Genetic Algorithm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100" dirty="0"/>
              <a:t>(Making new world layouts)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31AFE06-570D-D24F-9A76-B39D11F0368B}"/>
              </a:ext>
            </a:extLst>
          </p:cNvPr>
          <p:cNvSpPr/>
          <p:nvPr/>
        </p:nvSpPr>
        <p:spPr>
          <a:xfrm>
            <a:off x="441434" y="5138393"/>
            <a:ext cx="1471449" cy="63178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Single world 0</a:t>
            </a:r>
          </a:p>
          <a:p>
            <a:pPr algn="ctr"/>
            <a:r>
              <a:rPr lang="en-US" sz="1000" dirty="0"/>
              <a:t>-Simulates creatures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C17016-934A-3A49-8EF0-1E8F712A36EF}"/>
              </a:ext>
            </a:extLst>
          </p:cNvPr>
          <p:cNvSpPr/>
          <p:nvPr/>
        </p:nvSpPr>
        <p:spPr>
          <a:xfrm>
            <a:off x="2180896" y="5138393"/>
            <a:ext cx="1471449" cy="63178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Single world </a:t>
            </a:r>
          </a:p>
          <a:p>
            <a:pPr algn="ctr"/>
            <a:r>
              <a:rPr lang="en-US" sz="1000" dirty="0"/>
              <a:t>-Simulates creatures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78439CA-DE9F-9A46-B4F9-D1156286B42D}"/>
              </a:ext>
            </a:extLst>
          </p:cNvPr>
          <p:cNvSpPr/>
          <p:nvPr/>
        </p:nvSpPr>
        <p:spPr>
          <a:xfrm>
            <a:off x="3920358" y="5138393"/>
            <a:ext cx="1471449" cy="63178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Single world 2</a:t>
            </a:r>
          </a:p>
          <a:p>
            <a:pPr algn="ctr"/>
            <a:r>
              <a:rPr lang="en-US" sz="1000" dirty="0"/>
              <a:t>-Simulates creatures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83C6A0-5DA4-554C-BC47-762394BAA0B9}"/>
              </a:ext>
            </a:extLst>
          </p:cNvPr>
          <p:cNvSpPr txBox="1"/>
          <p:nvPr/>
        </p:nvSpPr>
        <p:spPr>
          <a:xfrm>
            <a:off x="5470634" y="5352059"/>
            <a:ext cx="3599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.	.	. 	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BF7160B-72E0-124D-BA95-8E5FF5814F66}"/>
              </a:ext>
            </a:extLst>
          </p:cNvPr>
          <p:cNvSpPr/>
          <p:nvPr/>
        </p:nvSpPr>
        <p:spPr>
          <a:xfrm>
            <a:off x="7695960" y="5102113"/>
            <a:ext cx="1529255" cy="63178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Single world N</a:t>
            </a:r>
          </a:p>
          <a:p>
            <a:pPr algn="ctr"/>
            <a:r>
              <a:rPr lang="en-US" sz="1000" dirty="0"/>
              <a:t>-Simulates creatures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C0F460-2B1A-9F4C-B308-92F48F6CBBC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1807779" y="1328394"/>
            <a:ext cx="3988676" cy="3809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F7CDF5B-5CCE-1440-9FEC-71A60118B445}"/>
              </a:ext>
            </a:extLst>
          </p:cNvPr>
          <p:cNvSpPr txBox="1"/>
          <p:nvPr/>
        </p:nvSpPr>
        <p:spPr>
          <a:xfrm>
            <a:off x="2722178" y="2494729"/>
            <a:ext cx="14714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Creates ”n” worlds each generation</a:t>
            </a: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B5C1BB-2A0F-594A-8F35-9B47708C7A62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457903" y="1328394"/>
            <a:ext cx="2338552" cy="3809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36D8459-8BC6-F94B-830A-D346ACE1EFBE}"/>
              </a:ext>
            </a:extLst>
          </p:cNvPr>
          <p:cNvCxnSpPr>
            <a:cxnSpLocks/>
            <a:stCxn id="4" idx="2"/>
            <a:endCxn id="11" idx="0"/>
          </p:cNvCxnSpPr>
          <p:nvPr/>
        </p:nvCxnSpPr>
        <p:spPr>
          <a:xfrm flipH="1">
            <a:off x="4656083" y="1328394"/>
            <a:ext cx="1140372" cy="3809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C5AE2F3-264E-AB4D-A300-6C8FE6F427D3}"/>
              </a:ext>
            </a:extLst>
          </p:cNvPr>
          <p:cNvCxnSpPr>
            <a:cxnSpLocks/>
            <a:stCxn id="4" idx="2"/>
            <a:endCxn id="13" idx="0"/>
          </p:cNvCxnSpPr>
          <p:nvPr/>
        </p:nvCxnSpPr>
        <p:spPr>
          <a:xfrm>
            <a:off x="5796455" y="1328394"/>
            <a:ext cx="2664133" cy="3773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6AFD4F91-23D6-BF4D-B07C-1537CCAF1753}"/>
              </a:ext>
            </a:extLst>
          </p:cNvPr>
          <p:cNvCxnSpPr>
            <a:cxnSpLocks/>
            <a:stCxn id="6" idx="0"/>
            <a:endCxn id="4" idx="1"/>
          </p:cNvCxnSpPr>
          <p:nvPr/>
        </p:nvCxnSpPr>
        <p:spPr>
          <a:xfrm rot="5400000" flipH="1" flipV="1">
            <a:off x="841412" y="1187088"/>
            <a:ext cx="4287052" cy="361555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4299E6D-6995-1C4C-893B-E5A070F27A79}"/>
              </a:ext>
            </a:extLst>
          </p:cNvPr>
          <p:cNvSpPr txBox="1"/>
          <p:nvPr/>
        </p:nvSpPr>
        <p:spPr>
          <a:xfrm>
            <a:off x="1043152" y="1134831"/>
            <a:ext cx="14714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Returns world layout and evaluation of how ”good” it is.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47" name="Right Brace 46">
            <a:extLst>
              <a:ext uri="{FF2B5EF4-FFF2-40B4-BE49-F238E27FC236}">
                <a16:creationId xmlns:a16="http://schemas.microsoft.com/office/drawing/2014/main" id="{46231EC2-4F2E-0F4B-934F-38F79356CDE6}"/>
              </a:ext>
            </a:extLst>
          </p:cNvPr>
          <p:cNvSpPr/>
          <p:nvPr/>
        </p:nvSpPr>
        <p:spPr>
          <a:xfrm>
            <a:off x="8936180" y="370494"/>
            <a:ext cx="1219201" cy="5841120"/>
          </a:xfrm>
          <a:prstGeom prst="rightBrac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1872866-63EA-ED42-938C-9DDEDBFBB9D9}"/>
              </a:ext>
            </a:extLst>
          </p:cNvPr>
          <p:cNvSpPr txBox="1"/>
          <p:nvPr/>
        </p:nvSpPr>
        <p:spPr>
          <a:xfrm>
            <a:off x="10155381" y="2630477"/>
            <a:ext cx="14714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Process repeats for “x” generations until we have a perfect world</a:t>
            </a:r>
            <a:endParaRPr lang="en-US" sz="1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267381"/>
      </p:ext>
    </p:extLst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8B824-6023-BA4B-B2CA-7E952183C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World and Creature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729E6-F8B7-1149-87A2-E2B555760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Creatures:</a:t>
            </a:r>
          </a:p>
          <a:p>
            <a:pPr lvl="1"/>
            <a:r>
              <a:rPr lang="en-US" sz="1400" dirty="0"/>
              <a:t>Can Move (randomly)</a:t>
            </a:r>
          </a:p>
          <a:p>
            <a:pPr lvl="1"/>
            <a:r>
              <a:rPr lang="en-US" sz="1400" dirty="0"/>
              <a:t>Get Energy from different foods (3 kinds)</a:t>
            </a:r>
          </a:p>
          <a:p>
            <a:pPr lvl="2"/>
            <a:r>
              <a:rPr lang="en-US" sz="1200" dirty="0"/>
              <a:t>The exact amount can be changed</a:t>
            </a:r>
          </a:p>
          <a:p>
            <a:pPr lvl="1"/>
            <a:r>
              <a:rPr lang="en-US" sz="1400" dirty="0"/>
              <a:t>Lose energy after each move</a:t>
            </a:r>
          </a:p>
          <a:p>
            <a:pPr lvl="1"/>
            <a:r>
              <a:rPr lang="en-US" sz="1400" dirty="0"/>
              <a:t>Die if they lose too much energy</a:t>
            </a:r>
          </a:p>
          <a:p>
            <a:pPr lvl="1"/>
            <a:r>
              <a:rPr lang="en-US" sz="1400" dirty="0"/>
              <a:t>Reproduce if they reach a certain energy threshold</a:t>
            </a:r>
          </a:p>
          <a:p>
            <a:r>
              <a:rPr lang="en-US" sz="1600" dirty="0"/>
              <a:t>Worlds:</a:t>
            </a:r>
          </a:p>
          <a:p>
            <a:pPr lvl="1"/>
            <a:r>
              <a:rPr lang="en-US" sz="1400" dirty="0"/>
              <a:t>Simple 2D array of colored squares</a:t>
            </a:r>
          </a:p>
          <a:p>
            <a:pPr lvl="1"/>
            <a:r>
              <a:rPr lang="en-US" sz="1400" dirty="0"/>
              <a:t>Each square represents a particular food type based on color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F08EFD-DE73-B84A-89C5-F45D633D3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191" y="1694835"/>
            <a:ext cx="4520571" cy="452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86568"/>
      </p:ext>
    </p:extLst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867-A7DC-2F4E-B736-78CC7A9E0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 “Master Sim”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27921-9BF4-3741-AC3A-EC111AF6F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Generations a population of random boards to begin, and creates child simulations</a:t>
            </a:r>
          </a:p>
          <a:p>
            <a:r>
              <a:rPr lang="en-US" sz="1800" dirty="0"/>
              <a:t>Receives the worlds back, along with their evaluation function and sorts them</a:t>
            </a:r>
          </a:p>
          <a:p>
            <a:r>
              <a:rPr lang="en-US" sz="1800" dirty="0"/>
              <a:t>Selects the top two worlds:</a:t>
            </a:r>
          </a:p>
          <a:p>
            <a:pPr lvl="1"/>
            <a:r>
              <a:rPr lang="en-US" sz="1600" dirty="0"/>
              <a:t>Uses a “roulette-based" selection method</a:t>
            </a:r>
          </a:p>
          <a:p>
            <a:pPr lvl="1"/>
            <a:r>
              <a:rPr lang="en-US" sz="1600" dirty="0"/>
              <a:t>Based on the average “Turtles-per-tick” of a world</a:t>
            </a:r>
            <a:endParaRPr lang="en-US" sz="1800" dirty="0"/>
          </a:p>
          <a:p>
            <a:r>
              <a:rPr lang="en-US" sz="1800" dirty="0"/>
              <a:t>“Breeds them” by picking two random indices i</a:t>
            </a:r>
            <a:r>
              <a:rPr lang="en-US" sz="1800" baseline="-25000" dirty="0"/>
              <a:t>1</a:t>
            </a:r>
            <a:r>
              <a:rPr lang="en-US" sz="1800" dirty="0"/>
              <a:t> and i</a:t>
            </a:r>
            <a:r>
              <a:rPr lang="en-US" sz="1800" baseline="-25000" dirty="0"/>
              <a:t>2 </a:t>
            </a:r>
            <a:r>
              <a:rPr lang="en-US" sz="1800" dirty="0"/>
              <a:t>to create a new “child” world</a:t>
            </a:r>
            <a:endParaRPr lang="en-US" sz="1800" baseline="-25000" dirty="0"/>
          </a:p>
          <a:p>
            <a:pPr lvl="1"/>
            <a:r>
              <a:rPr lang="en-US" sz="1600" dirty="0"/>
              <a:t>Takes the world from parent 1 when “outside” (less or greater)</a:t>
            </a:r>
          </a:p>
          <a:p>
            <a:pPr lvl="1"/>
            <a:r>
              <a:rPr lang="en-US" sz="1600" dirty="0"/>
              <a:t>Takes the world from parent 2 when “between” </a:t>
            </a:r>
          </a:p>
          <a:p>
            <a:r>
              <a:rPr lang="en-US" sz="1800" dirty="0"/>
              <a:t>”Mutates” this child randomly based on mutation rate</a:t>
            </a:r>
          </a:p>
          <a:p>
            <a:pPr lvl="1"/>
            <a:r>
              <a:rPr lang="en-US" sz="1600" dirty="0"/>
              <a:t>Each Gene (square in world) has a chance to change based on the mutation rate</a:t>
            </a:r>
          </a:p>
        </p:txBody>
      </p:sp>
    </p:spTree>
    <p:extLst>
      <p:ext uri="{BB962C8B-B14F-4D97-AF65-F5344CB8AC3E}">
        <p14:creationId xmlns:p14="http://schemas.microsoft.com/office/powerpoint/2010/main" val="3346274706"/>
      </p:ext>
    </p:extLst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39FF-A1C6-C748-9BE4-F8FAFA05B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E0251-4F9B-5240-8D5F-F52947948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Single Sim:</a:t>
            </a:r>
          </a:p>
          <a:p>
            <a:pPr lvl="1"/>
            <a:r>
              <a:rPr lang="en-US" sz="1600" dirty="0" err="1"/>
              <a:t>NumStart</a:t>
            </a:r>
            <a:r>
              <a:rPr lang="en-US" sz="1600" dirty="0"/>
              <a:t>: number of animals initially placed in the world</a:t>
            </a:r>
          </a:p>
          <a:p>
            <a:pPr lvl="1"/>
            <a:r>
              <a:rPr lang="en-US" sz="1600" dirty="0"/>
              <a:t>Energy0: Energy from eating </a:t>
            </a:r>
            <a:r>
              <a:rPr lang="en-US" sz="1600" b="1" dirty="0"/>
              <a:t>Green</a:t>
            </a:r>
          </a:p>
          <a:p>
            <a:pPr lvl="1"/>
            <a:r>
              <a:rPr lang="en-US" sz="1600" dirty="0"/>
              <a:t>Energy1: Energy from eating </a:t>
            </a:r>
            <a:r>
              <a:rPr lang="en-US" sz="1600" b="1" dirty="0"/>
              <a:t>Red</a:t>
            </a:r>
          </a:p>
          <a:p>
            <a:pPr lvl="1"/>
            <a:r>
              <a:rPr lang="en-US" sz="1600" dirty="0"/>
              <a:t>Energy2: Energy from eating </a:t>
            </a:r>
            <a:r>
              <a:rPr lang="en-US" sz="1600" b="1" dirty="0"/>
              <a:t>Yellow</a:t>
            </a:r>
          </a:p>
          <a:p>
            <a:pPr lvl="1"/>
            <a:r>
              <a:rPr lang="en-US" sz="1600" dirty="0" err="1"/>
              <a:t>EnergyLossPerMove</a:t>
            </a:r>
            <a:r>
              <a:rPr lang="en-US" sz="1600" dirty="0"/>
              <a:t>: amount of energy lost after moving</a:t>
            </a:r>
          </a:p>
          <a:p>
            <a:r>
              <a:rPr lang="en-US" sz="2000" dirty="0"/>
              <a:t>Master Sim:</a:t>
            </a:r>
          </a:p>
          <a:p>
            <a:pPr lvl="1"/>
            <a:r>
              <a:rPr lang="en-US" sz="1800" dirty="0"/>
              <a:t>Roulette Factor: The amount of randomness in the selection function</a:t>
            </a:r>
          </a:p>
          <a:p>
            <a:pPr lvl="1"/>
            <a:r>
              <a:rPr lang="en-US" sz="1800" dirty="0"/>
              <a:t>Mutation rate: The chance that a particular gene has to mutate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990179"/>
      </p:ext>
    </p:extLst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4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522255-E0A2-C249-8CB6-ABCE49C1A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b="0" cap="all" spc="-100">
                <a:solidFill>
                  <a:schemeClr val="bg1"/>
                </a:solidFill>
              </a:rPr>
              <a:t>Example Run: “Red Food”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Runthrough565.mp4" descr="Runthrough565.mp4">
            <a:hlinkClick r:id="" action="ppaction://media"/>
            <a:extLst>
              <a:ext uri="{FF2B5EF4-FFF2-40B4-BE49-F238E27FC236}">
                <a16:creationId xmlns:a16="http://schemas.microsoft.com/office/drawing/2014/main" id="{832C125A-DB97-494C-9D1E-4986D348D23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6365" r="26231"/>
          <a:stretch/>
        </p:blipFill>
        <p:spPr>
          <a:xfrm>
            <a:off x="6102913" y="645106"/>
            <a:ext cx="4689551" cy="556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666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8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DE68E-457A-2D42-A642-1453D378A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”4”: Inefficient Creatures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FA0B1-81D6-A548-8373-C9B18BE37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Goal: Develop a perfect world for a creature that is barely able to sustain itself</a:t>
            </a:r>
          </a:p>
          <a:p>
            <a:r>
              <a:rPr lang="en-US" sz="2000" dirty="0"/>
              <a:t>Parameters:</a:t>
            </a:r>
          </a:p>
          <a:p>
            <a:pPr lvl="1"/>
            <a:r>
              <a:rPr lang="en-US" sz="1800" dirty="0"/>
              <a:t>Energy 0: -1</a:t>
            </a:r>
          </a:p>
          <a:p>
            <a:pPr lvl="1"/>
            <a:r>
              <a:rPr lang="en-US" sz="1800" dirty="0"/>
              <a:t>Energy 1: 40</a:t>
            </a:r>
          </a:p>
          <a:p>
            <a:pPr lvl="1"/>
            <a:r>
              <a:rPr lang="en-US" sz="1800" dirty="0"/>
              <a:t>Energy 2: -38</a:t>
            </a:r>
          </a:p>
          <a:p>
            <a:pPr lvl="1"/>
            <a:r>
              <a:rPr lang="en-US" sz="1800" dirty="0" err="1"/>
              <a:t>LossPerMove</a:t>
            </a:r>
            <a:r>
              <a:rPr lang="en-US" sz="1800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298813198"/>
      </p:ext>
    </p:extLst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6A84F-1373-3044-838E-1948A548A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506F9-CA6C-F843-B5BD-3190CF7F6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31.9 Turtles per Tick		132.25 Turtles per Tick		   187.67 Turtles per Tick				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91541027-852A-AD43-B9A5-9D45E0419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467" y="2417379"/>
            <a:ext cx="2537866" cy="2564524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E4A6616-CBA6-384D-887C-D7C72475E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357" y="2411980"/>
            <a:ext cx="2543285" cy="25645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6A2308-B32A-4846-B0F1-B291EAB95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1914" y="2411980"/>
            <a:ext cx="2537866" cy="2569923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AF5BF343-F4CA-6E43-9CD2-CAC260B84EF9}"/>
              </a:ext>
            </a:extLst>
          </p:cNvPr>
          <p:cNvSpPr/>
          <p:nvPr/>
        </p:nvSpPr>
        <p:spPr>
          <a:xfrm>
            <a:off x="3610085" y="2942897"/>
            <a:ext cx="1214272" cy="12927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80 gens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F93E1EA0-8CA3-7049-8603-8EE1AE64CE4A}"/>
              </a:ext>
            </a:extLst>
          </p:cNvPr>
          <p:cNvSpPr/>
          <p:nvPr/>
        </p:nvSpPr>
        <p:spPr>
          <a:xfrm>
            <a:off x="7362222" y="2942897"/>
            <a:ext cx="1214272" cy="12927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100 gens</a:t>
            </a:r>
          </a:p>
        </p:txBody>
      </p:sp>
    </p:spTree>
    <p:extLst>
      <p:ext uri="{BB962C8B-B14F-4D97-AF65-F5344CB8AC3E}">
        <p14:creationId xmlns:p14="http://schemas.microsoft.com/office/powerpoint/2010/main" val="2653662012"/>
      </p:ext>
    </p:extLst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CA78A-B0CE-044F-BDE6-D2F90BD0B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40A68-BBC6-6C48-9408-1658E208C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Overall the project was a success on this very simplified model</a:t>
            </a:r>
          </a:p>
          <a:p>
            <a:r>
              <a:rPr lang="en-US" sz="2000" dirty="0"/>
              <a:t>Is a proof of concept that using a genetic algorithm to ”terraform” worlds to fit creatures is a valid solution</a:t>
            </a:r>
          </a:p>
          <a:p>
            <a:r>
              <a:rPr lang="en-US" sz="2000" dirty="0"/>
              <a:t>Requires more complexity elements in the creatures as the next step</a:t>
            </a:r>
          </a:p>
        </p:txBody>
      </p:sp>
    </p:spTree>
    <p:extLst>
      <p:ext uri="{BB962C8B-B14F-4D97-AF65-F5344CB8AC3E}">
        <p14:creationId xmlns:p14="http://schemas.microsoft.com/office/powerpoint/2010/main" val="2559535287"/>
      </p:ext>
    </p:extLst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D515C-C11E-C849-A178-054BA4208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016AC-A80A-A74B-9405-683982464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Urges towards certain foods (even if the food may not be optimal)</a:t>
            </a:r>
          </a:p>
          <a:p>
            <a:r>
              <a:rPr lang="en-US" sz="2000" dirty="0"/>
              <a:t>Terrain types</a:t>
            </a:r>
          </a:p>
          <a:p>
            <a:pPr lvl="1"/>
            <a:r>
              <a:rPr lang="en-US" sz="1800" dirty="0"/>
              <a:t>Water, rocks, dirt</a:t>
            </a:r>
          </a:p>
          <a:p>
            <a:pPr lvl="1"/>
            <a:r>
              <a:rPr lang="en-US" sz="1800" dirty="0"/>
              <a:t>Different energy expenditures/speeds for each type</a:t>
            </a:r>
          </a:p>
          <a:p>
            <a:r>
              <a:rPr lang="en-US" sz="2000" dirty="0"/>
              <a:t>Overpopulation mechanics</a:t>
            </a:r>
          </a:p>
          <a:p>
            <a:r>
              <a:rPr lang="en-US" sz="2000" dirty="0"/>
              <a:t>Predator and prey mechanics</a:t>
            </a:r>
          </a:p>
        </p:txBody>
      </p:sp>
    </p:spTree>
    <p:extLst>
      <p:ext uri="{BB962C8B-B14F-4D97-AF65-F5344CB8AC3E}">
        <p14:creationId xmlns:p14="http://schemas.microsoft.com/office/powerpoint/2010/main" val="1667303885"/>
      </p:ext>
    </p:extLst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Rectangle 12">
            <a:extLst>
              <a:ext uri="{FF2B5EF4-FFF2-40B4-BE49-F238E27FC236}">
                <a16:creationId xmlns:a16="http://schemas.microsoft.com/office/drawing/2014/main" id="{1CFC67D0-131C-4064-873F-59771B446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4" name="Rectangle 14">
            <a:extLst>
              <a:ext uri="{FF2B5EF4-FFF2-40B4-BE49-F238E27FC236}">
                <a16:creationId xmlns:a16="http://schemas.microsoft.com/office/drawing/2014/main" id="{8CCB1314-41E8-414B-9954-6D611623D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9C53941D-7A4E-4CA7-840E-D52BA6D74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6" name="Group 1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2A952ED-3677-40E9-BC2B-C6900A2DC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E9658C0-3DAF-459A-AABB-BFBE8DAD5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C654A35-C1F2-4731-A8E1-85529EC19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23">
            <a:extLst>
              <a:ext uri="{FF2B5EF4-FFF2-40B4-BE49-F238E27FC236}">
                <a16:creationId xmlns:a16="http://schemas.microsoft.com/office/drawing/2014/main" id="{A6020133-135E-4D08-9F4A-D76B87578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FAC9BF-34AD-7D40-A7FE-925AC0389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8" y="764091"/>
            <a:ext cx="3206040" cy="3206040"/>
          </a:xfrm>
          <a:prstGeom prst="rect">
            <a:avLst/>
          </a:prstGeom>
        </p:spPr>
      </p:pic>
      <p:cxnSp>
        <p:nvCxnSpPr>
          <p:cNvPr id="38" name="Straight Connector 25">
            <a:extLst>
              <a:ext uri="{FF2B5EF4-FFF2-40B4-BE49-F238E27FC236}">
                <a16:creationId xmlns:a16="http://schemas.microsoft.com/office/drawing/2014/main" id="{5FD06CFE-A5EF-4975-815A-A19A05B15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8420" y="1493533"/>
            <a:ext cx="0" cy="174715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herd of giraffe walking across a dry grass field&#10;&#10;Description automatically generated">
            <a:extLst>
              <a:ext uri="{FF2B5EF4-FFF2-40B4-BE49-F238E27FC236}">
                <a16:creationId xmlns:a16="http://schemas.microsoft.com/office/drawing/2014/main" id="{BE0C9EBD-C651-8543-975B-A392F8668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332" y="1296617"/>
            <a:ext cx="3217333" cy="2140988"/>
          </a:xfrm>
          <a:prstGeom prst="rect">
            <a:avLst/>
          </a:prstGeom>
        </p:spPr>
      </p:pic>
      <p:cxnSp>
        <p:nvCxnSpPr>
          <p:cNvPr id="39" name="Straight Connector 27">
            <a:extLst>
              <a:ext uri="{FF2B5EF4-FFF2-40B4-BE49-F238E27FC236}">
                <a16:creationId xmlns:a16="http://schemas.microsoft.com/office/drawing/2014/main" id="{A5EECEE2-745A-4C3E-9A46-1B2ACCDC0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23577" y="1493533"/>
            <a:ext cx="0" cy="174715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94A6A1A-B04C-724C-980A-1691E38621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2489" y="1164844"/>
            <a:ext cx="3206044" cy="240453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5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458C1-C23A-4A41-908A-4BC86D1A0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23" y="4956811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100" b="0" cap="all" spc="-100">
                <a:solidFill>
                  <a:schemeClr val="tx1"/>
                </a:solidFill>
              </a:rPr>
              <a:t>“Traditional” Standards of Evolution</a:t>
            </a:r>
          </a:p>
        </p:txBody>
      </p:sp>
    </p:spTree>
    <p:extLst>
      <p:ext uri="{BB962C8B-B14F-4D97-AF65-F5344CB8AC3E}">
        <p14:creationId xmlns:p14="http://schemas.microsoft.com/office/powerpoint/2010/main" val="72946208"/>
      </p:ext>
    </p:extLst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CC187-EBCC-054B-A52F-D0C1C1825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Creature		Adapts		        Environment				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9BAA0318-351D-7A4A-B767-ED6B9069087C}"/>
              </a:ext>
            </a:extLst>
          </p:cNvPr>
          <p:cNvSpPr/>
          <p:nvPr/>
        </p:nvSpPr>
        <p:spPr>
          <a:xfrm>
            <a:off x="3289852" y="785191"/>
            <a:ext cx="1282148" cy="6957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15853915-A50A-964E-BDA4-D866A738B40D}"/>
              </a:ext>
            </a:extLst>
          </p:cNvPr>
          <p:cNvSpPr/>
          <p:nvPr/>
        </p:nvSpPr>
        <p:spPr>
          <a:xfrm>
            <a:off x="6685722" y="785191"/>
            <a:ext cx="1282148" cy="6957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1AD249-127E-8D4A-BB7F-C7EBAAAD9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132083"/>
            <a:ext cx="5014510" cy="28206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1DA2A5-C892-A848-BB5D-F2EC7858FF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52" b="87593" l="2781" r="97914">
                        <a14:foregroundMark x1="8227" y1="20833" x2="8227" y2="20833"/>
                        <a14:foregroundMark x1="2781" y1="23056" x2="2781" y2="23056"/>
                        <a14:foregroundMark x1="28158" y1="5926" x2="28158" y2="5926"/>
                        <a14:foregroundMark x1="35574" y1="2037" x2="35574" y2="2037"/>
                        <a14:foregroundMark x1="93511" y1="18148" x2="93511" y2="18148"/>
                        <a14:foregroundMark x1="31750" y1="87685" x2="31750" y2="87685"/>
                        <a14:foregroundMark x1="97914" y1="18519" x2="97914" y2="18519"/>
                        <a14:backgroundMark x1="29548" y1="90463" x2="29548" y2="90463"/>
                        <a14:backgroundMark x1="48899" y1="90741" x2="48899" y2="90741"/>
                        <a14:backgroundMark x1="49710" y1="90278" x2="49710" y2="90278"/>
                        <a14:backgroundMark x1="35574" y1="90463" x2="35574" y2="90463"/>
                        <a14:backgroundMark x1="47972" y1="24074" x2="47972" y2="24074"/>
                      </a14:backgroundRemoval>
                    </a14:imgEffect>
                  </a14:imgLayer>
                </a14:imgProps>
              </a:ext>
            </a:extLst>
          </a:blip>
          <a:srcRect b="7387"/>
          <a:stretch/>
        </p:blipFill>
        <p:spPr>
          <a:xfrm>
            <a:off x="5647038" y="2065499"/>
            <a:ext cx="3458011" cy="401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354000"/>
      </p:ext>
    </p:extLst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74730-63A5-B54C-A826-B970DD967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AB5036-4DFC-7D4F-A6EB-2AEB6EB87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14195"/>
            <a:ext cx="3509553" cy="39385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949E8C-BB77-DB4E-ABA0-CB91C4008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646" y="2014194"/>
            <a:ext cx="3509553" cy="39385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B810F7-6316-3C45-989F-255EFB81B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6353" y="2014194"/>
            <a:ext cx="3039292" cy="393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318091"/>
      </p:ext>
    </p:extLst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5D2BC-9B5F-BF42-A68C-F0846E0D3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”Traditional”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3666D-2087-4144-A52D-17E2D4D24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(Relatively) static worlds with dynamically adapting creatures:</a:t>
            </a:r>
          </a:p>
          <a:p>
            <a:r>
              <a:rPr lang="en-US" sz="2400" dirty="0"/>
              <a:t>Animals evolve using:</a:t>
            </a:r>
          </a:p>
          <a:p>
            <a:pPr lvl="1"/>
            <a:r>
              <a:rPr lang="en-US" sz="2000" dirty="0"/>
              <a:t>Selection</a:t>
            </a:r>
          </a:p>
          <a:p>
            <a:pPr lvl="2"/>
            <a:r>
              <a:rPr lang="en-US" sz="1600" dirty="0"/>
              <a:t>Pick the best suited creatures</a:t>
            </a:r>
          </a:p>
          <a:p>
            <a:pPr lvl="1"/>
            <a:r>
              <a:rPr lang="en-US" sz="2000" dirty="0"/>
              <a:t>Breeding (crossover)</a:t>
            </a:r>
          </a:p>
          <a:p>
            <a:pPr lvl="2"/>
            <a:r>
              <a:rPr lang="en-US" sz="1600" dirty="0"/>
              <a:t>Combine parts of these best suited creatures</a:t>
            </a:r>
          </a:p>
          <a:p>
            <a:pPr lvl="1"/>
            <a:r>
              <a:rPr lang="en-US" sz="2000" dirty="0"/>
              <a:t>Mutation</a:t>
            </a:r>
          </a:p>
          <a:p>
            <a:pPr lvl="2"/>
            <a:r>
              <a:rPr lang="en-US" sz="1600" dirty="0"/>
              <a:t>Change small parts randomly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41918959"/>
      </p:ext>
    </p:extLst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CC187-EBCC-054B-A52F-D0C1C1825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Creature		Adapts		        Environment				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9BAA0318-351D-7A4A-B767-ED6B9069087C}"/>
              </a:ext>
            </a:extLst>
          </p:cNvPr>
          <p:cNvSpPr/>
          <p:nvPr/>
        </p:nvSpPr>
        <p:spPr>
          <a:xfrm rot="10800000">
            <a:off x="3289852" y="785191"/>
            <a:ext cx="1282148" cy="6957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15853915-A50A-964E-BDA4-D866A738B40D}"/>
              </a:ext>
            </a:extLst>
          </p:cNvPr>
          <p:cNvSpPr/>
          <p:nvPr/>
        </p:nvSpPr>
        <p:spPr>
          <a:xfrm rot="10800000">
            <a:off x="6685722" y="785191"/>
            <a:ext cx="1282148" cy="6957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1AD249-127E-8D4A-BB7F-C7EBAAAD99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379"/>
          <a:stretch/>
        </p:blipFill>
        <p:spPr>
          <a:xfrm>
            <a:off x="1066800" y="3195643"/>
            <a:ext cx="1745974" cy="27571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692B27-8D75-1040-8F74-CE42E101A1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52" b="87593" l="2781" r="97914">
                        <a14:foregroundMark x1="8227" y1="20833" x2="8227" y2="20833"/>
                        <a14:foregroundMark x1="2781" y1="23056" x2="2781" y2="23056"/>
                        <a14:foregroundMark x1="28158" y1="5926" x2="28158" y2="5926"/>
                        <a14:foregroundMark x1="35574" y1="2037" x2="35574" y2="2037"/>
                        <a14:foregroundMark x1="93511" y1="18148" x2="93511" y2="18148"/>
                        <a14:foregroundMark x1="31750" y1="87685" x2="31750" y2="87685"/>
                        <a14:foregroundMark x1="97914" y1="18519" x2="97914" y2="18519"/>
                        <a14:backgroundMark x1="29548" y1="90463" x2="29548" y2="90463"/>
                        <a14:backgroundMark x1="48899" y1="90741" x2="48899" y2="90741"/>
                        <a14:backgroundMark x1="49710" y1="90278" x2="49710" y2="90278"/>
                        <a14:backgroundMark x1="35574" y1="90463" x2="35574" y2="90463"/>
                        <a14:backgroundMark x1="47972" y1="24074" x2="47972" y2="24074"/>
                      </a14:backgroundRemoval>
                    </a14:imgEffect>
                  </a14:imgLayer>
                </a14:imgProps>
              </a:ext>
            </a:extLst>
          </a:blip>
          <a:srcRect b="7387"/>
          <a:stretch/>
        </p:blipFill>
        <p:spPr>
          <a:xfrm>
            <a:off x="6833286" y="2060330"/>
            <a:ext cx="3458011" cy="40124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E7A962-3A2A-C641-B54F-9E9F25F539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52" b="87593" l="2781" r="97914">
                        <a14:foregroundMark x1="8227" y1="20833" x2="8227" y2="20833"/>
                        <a14:foregroundMark x1="2781" y1="23056" x2="2781" y2="23056"/>
                        <a14:foregroundMark x1="28158" y1="5926" x2="28158" y2="5926"/>
                        <a14:foregroundMark x1="35574" y1="2037" x2="35574" y2="2037"/>
                        <a14:foregroundMark x1="93511" y1="18148" x2="93511" y2="18148"/>
                        <a14:foregroundMark x1="31750" y1="87685" x2="31750" y2="87685"/>
                        <a14:foregroundMark x1="97914" y1="18519" x2="97914" y2="18519"/>
                        <a14:backgroundMark x1="29548" y1="90463" x2="29548" y2="90463"/>
                        <a14:backgroundMark x1="48899" y1="90741" x2="48899" y2="90741"/>
                        <a14:backgroundMark x1="49710" y1="90278" x2="49710" y2="90278"/>
                        <a14:backgroundMark x1="35574" y1="90463" x2="35574" y2="90463"/>
                        <a14:backgroundMark x1="47972" y1="24074" x2="47972" y2="24074"/>
                      </a14:backgroundRemoval>
                    </a14:imgEffect>
                  </a14:imgLayer>
                </a14:imgProps>
              </a:ext>
            </a:extLst>
          </a:blip>
          <a:srcRect b="7387"/>
          <a:stretch/>
        </p:blipFill>
        <p:spPr>
          <a:xfrm>
            <a:off x="4739937" y="3478428"/>
            <a:ext cx="2236906" cy="2595578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64DAADC-71FE-AE4F-9C7E-38EBE8D0A8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852" b="87593" l="2781" r="97914">
                        <a14:foregroundMark x1="8227" y1="20833" x2="8227" y2="20833"/>
                        <a14:foregroundMark x1="2781" y1="23056" x2="2781" y2="23056"/>
                        <a14:foregroundMark x1="28158" y1="5926" x2="28158" y2="5926"/>
                        <a14:foregroundMark x1="35574" y1="2037" x2="35574" y2="2037"/>
                        <a14:foregroundMark x1="93511" y1="18148" x2="93511" y2="18148"/>
                        <a14:foregroundMark x1="31750" y1="87685" x2="31750" y2="87685"/>
                        <a14:foregroundMark x1="97914" y1="18519" x2="97914" y2="18519"/>
                        <a14:backgroundMark x1="29548" y1="90463" x2="29548" y2="90463"/>
                        <a14:backgroundMark x1="48899" y1="90741" x2="48899" y2="90741"/>
                        <a14:backgroundMark x1="49710" y1="90278" x2="49710" y2="90278"/>
                        <a14:backgroundMark x1="35574" y1="90463" x2="35574" y2="90463"/>
                        <a14:backgroundMark x1="47972" y1="24074" x2="47972" y2="24074"/>
                      </a14:backgroundRemoval>
                    </a14:imgEffect>
                  </a14:imgLayer>
                </a14:imgProps>
              </a:ext>
            </a:extLst>
          </a:blip>
          <a:srcRect b="7387"/>
          <a:stretch/>
        </p:blipFill>
        <p:spPr>
          <a:xfrm>
            <a:off x="2843513" y="4263080"/>
            <a:ext cx="1517044" cy="176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730854"/>
      </p:ext>
    </p:extLst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4D574-A8AC-3344-832B-498BA723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“Terraforming”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D3B6E0-2ADC-1140-96E5-6E3AABE8F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522" y="2103120"/>
            <a:ext cx="8046956" cy="384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78396"/>
      </p:ext>
    </p:extLst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5C68E-0741-7C4F-A639-1EA8F8A1B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Goal: Design a Perfect World For a Creature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D5BB9-0E81-9D4C-A16F-6540AD622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Use the same methods as traditional evolution:</a:t>
            </a:r>
          </a:p>
          <a:p>
            <a:pPr lvl="1"/>
            <a:r>
              <a:rPr lang="en-US" sz="2000" dirty="0"/>
              <a:t>Selection</a:t>
            </a:r>
          </a:p>
          <a:p>
            <a:pPr lvl="2"/>
            <a:r>
              <a:rPr lang="en-US" sz="1900" dirty="0"/>
              <a:t>Pick the best suited </a:t>
            </a:r>
            <a:r>
              <a:rPr lang="en-US" sz="1900" b="1" dirty="0"/>
              <a:t>world</a:t>
            </a:r>
            <a:endParaRPr lang="en-US" sz="1900" dirty="0"/>
          </a:p>
          <a:p>
            <a:pPr lvl="1"/>
            <a:r>
              <a:rPr lang="en-US" sz="2000" dirty="0"/>
              <a:t>Breeding (crossover)</a:t>
            </a:r>
          </a:p>
          <a:p>
            <a:pPr lvl="2"/>
            <a:r>
              <a:rPr lang="en-US" sz="1900" dirty="0"/>
              <a:t>Combine parts of these best suited </a:t>
            </a:r>
            <a:r>
              <a:rPr lang="en-US" sz="1900" b="1" dirty="0"/>
              <a:t>worlds</a:t>
            </a:r>
            <a:endParaRPr lang="en-US" sz="1900" dirty="0"/>
          </a:p>
          <a:p>
            <a:pPr lvl="1"/>
            <a:r>
              <a:rPr lang="en-US" sz="2000" dirty="0"/>
              <a:t>Mutation</a:t>
            </a:r>
          </a:p>
          <a:p>
            <a:pPr lvl="2"/>
            <a:r>
              <a:rPr lang="en-US" sz="1900" dirty="0"/>
              <a:t>change small parts of the </a:t>
            </a:r>
            <a:r>
              <a:rPr lang="en-US" sz="1900" b="1" dirty="0"/>
              <a:t>worlds</a:t>
            </a:r>
          </a:p>
          <a:p>
            <a:r>
              <a:rPr lang="en-US" sz="2200" dirty="0"/>
              <a:t>Based on static creatures</a:t>
            </a:r>
          </a:p>
        </p:txBody>
      </p:sp>
    </p:spTree>
    <p:extLst>
      <p:ext uri="{BB962C8B-B14F-4D97-AF65-F5344CB8AC3E}">
        <p14:creationId xmlns:p14="http://schemas.microsoft.com/office/powerpoint/2010/main" val="2882602138"/>
      </p:ext>
    </p:extLst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F3EE9-CE71-D143-99A6-0C4803BD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D753C-7726-8346-AA67-09F1F0822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Netlogo’s</a:t>
            </a:r>
            <a:r>
              <a:rPr lang="en-US" sz="1800" dirty="0"/>
              <a:t> “</a:t>
            </a:r>
            <a:r>
              <a:rPr lang="en-US" sz="1800" dirty="0" err="1"/>
              <a:t>LevelSpace</a:t>
            </a:r>
            <a:r>
              <a:rPr lang="en-US" sz="1800" dirty="0"/>
              <a:t>” extension</a:t>
            </a:r>
          </a:p>
          <a:p>
            <a:pPr lvl="1"/>
            <a:r>
              <a:rPr lang="en-US" sz="1800" dirty="0"/>
              <a:t>Allows one simulation to run multiple others, and give/receive information</a:t>
            </a:r>
          </a:p>
          <a:p>
            <a:r>
              <a:rPr lang="en-US" sz="2000" dirty="0"/>
              <a:t>Each ”Generation”</a:t>
            </a:r>
          </a:p>
          <a:p>
            <a:pPr lvl="1"/>
            <a:r>
              <a:rPr lang="en-US" sz="1800" dirty="0"/>
              <a:t>Generate “n” worlds each with “k” creatures in each</a:t>
            </a:r>
          </a:p>
          <a:p>
            <a:pPr lvl="1"/>
            <a:r>
              <a:rPr lang="en-US" sz="1800" dirty="0"/>
              <a:t>All worlds  are simulated for some time</a:t>
            </a:r>
          </a:p>
          <a:p>
            <a:pPr lvl="1"/>
            <a:r>
              <a:rPr lang="en-US" sz="1800" dirty="0"/>
              <a:t>Return the world and its evaluation function to the Master sim</a:t>
            </a:r>
          </a:p>
          <a:p>
            <a:pPr lvl="1"/>
            <a:r>
              <a:rPr lang="en-US" sz="1800" dirty="0"/>
              <a:t>Run the genetic algorithm on  the worlds to make new ones</a:t>
            </a:r>
          </a:p>
          <a:p>
            <a:pPr lvl="1"/>
            <a:r>
              <a:rPr lang="en-US" sz="1800" dirty="0"/>
              <a:t>Repeat for x generations</a:t>
            </a:r>
          </a:p>
          <a:p>
            <a:r>
              <a:rPr lang="en-US" sz="2000" dirty="0"/>
              <a:t>In the end we should arrive at a “perfect world”</a:t>
            </a:r>
          </a:p>
        </p:txBody>
      </p:sp>
    </p:spTree>
    <p:extLst>
      <p:ext uri="{BB962C8B-B14F-4D97-AF65-F5344CB8AC3E}">
        <p14:creationId xmlns:p14="http://schemas.microsoft.com/office/powerpoint/2010/main" val="97670379"/>
      </p:ext>
    </p:extLst>
  </p:cSld>
  <p:clrMapOvr>
    <a:masterClrMapping/>
  </p:clrMapOvr>
  <p:transition spd="slow">
    <p:fade thruBlk="1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_2SEEDS">
      <a:dk1>
        <a:srgbClr val="000000"/>
      </a:dk1>
      <a:lt1>
        <a:srgbClr val="FFFFFF"/>
      </a:lt1>
      <a:dk2>
        <a:srgbClr val="393620"/>
      </a:dk2>
      <a:lt2>
        <a:srgbClr val="E2E3E8"/>
      </a:lt2>
      <a:accent1>
        <a:srgbClr val="AE9F3A"/>
      </a:accent1>
      <a:accent2>
        <a:srgbClr val="C3834D"/>
      </a:accent2>
      <a:accent3>
        <a:srgbClr val="8DAC43"/>
      </a:accent3>
      <a:accent4>
        <a:srgbClr val="3BB16E"/>
      </a:accent4>
      <a:accent5>
        <a:srgbClr val="45B0A0"/>
      </a:accent5>
      <a:accent6>
        <a:srgbClr val="3B92B1"/>
      </a:accent6>
      <a:hlink>
        <a:srgbClr val="309054"/>
      </a:hlink>
      <a:folHlink>
        <a:srgbClr val="7F7F7F"/>
      </a:folHlink>
    </a:clrScheme>
    <a:fontScheme name="Savon">
      <a:majorFont>
        <a:latin typeface="Sagona Extra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agona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716</Words>
  <Application>Microsoft Macintosh PowerPoint</Application>
  <PresentationFormat>Widescreen</PresentationFormat>
  <Paragraphs>106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Garamond</vt:lpstr>
      <vt:lpstr>Sagona Book</vt:lpstr>
      <vt:lpstr>Sagona ExtraLight</vt:lpstr>
      <vt:lpstr>SavonVTI</vt:lpstr>
      <vt:lpstr>Paradise: Designing Perfect Worlds</vt:lpstr>
      <vt:lpstr>“Traditional” Standards of Evolution</vt:lpstr>
      <vt:lpstr>Creature  Adapts          Environment    </vt:lpstr>
      <vt:lpstr>PowerPoint Presentation</vt:lpstr>
      <vt:lpstr>”Traditional” Evolution</vt:lpstr>
      <vt:lpstr>Creature  Adapts          Environment    </vt:lpstr>
      <vt:lpstr>“Terraforming”</vt:lpstr>
      <vt:lpstr>Goal: Design a Perfect World For a Creature</vt:lpstr>
      <vt:lpstr>Implementation</vt:lpstr>
      <vt:lpstr>PowerPoint Presentation</vt:lpstr>
      <vt:lpstr>Simplified World and Creature Model</vt:lpstr>
      <vt:lpstr>Genetic algorithm “Master Sim”</vt:lpstr>
      <vt:lpstr>Parameters</vt:lpstr>
      <vt:lpstr>Example Run: “Red Food”</vt:lpstr>
      <vt:lpstr>Experiment ”4”: Inefficient Creatures</vt:lpstr>
      <vt:lpstr>Results</vt:lpstr>
      <vt:lpstr>Conclusion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Paradise: Designing Perfect Worlds</dc:title>
  <dc:creator>Ben Cook</dc:creator>
  <cp:lastModifiedBy>Ben Cook</cp:lastModifiedBy>
  <cp:revision>5</cp:revision>
  <dcterms:created xsi:type="dcterms:W3CDTF">2020-04-13T20:53:16Z</dcterms:created>
  <dcterms:modified xsi:type="dcterms:W3CDTF">2020-04-16T23:56:44Z</dcterms:modified>
</cp:coreProperties>
</file>